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48BD26E-1C81-491A-8C7E-522B6D546A47}">
  <a:tblStyle styleId="{248BD26E-1C81-491A-8C7E-522B6D546A4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fe1b7ba42e_1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fe1b7ba42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8d811be539_0_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28d811be53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8d811be539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g28d811be5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d811be539_0_1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g28d811be53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8d811be539_0_2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28d811be53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8d811be539_0_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28d811be539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7488b041bf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27488b041b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fisher@hainesport.k12.nj.u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40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Hainesport Township School District HIB Self Assessment 2023-2024</a:t>
            </a:r>
            <a:endParaRPr sz="40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4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4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9600" y="2075900"/>
            <a:ext cx="2905125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Google Shape;116;p22"/>
          <p:cNvGraphicFramePr/>
          <p:nvPr/>
        </p:nvGraphicFramePr>
        <p:xfrm>
          <a:off x="4" y="-2215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{248BD26E-1C81-491A-8C7E-522B6D546A47}</a:tableStyleId>
              </a:tblPr>
              <a:tblGrid>
                <a:gridCol w="1150850"/>
                <a:gridCol w="672650"/>
                <a:gridCol w="655900"/>
                <a:gridCol w="551875"/>
                <a:gridCol w="710725"/>
                <a:gridCol w="542875"/>
                <a:gridCol w="699850"/>
                <a:gridCol w="554950"/>
                <a:gridCol w="736075"/>
                <a:gridCol w="651550"/>
                <a:gridCol w="1074150"/>
                <a:gridCol w="1142550"/>
              </a:tblGrid>
              <a:tr h="652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Possible Points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+/-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+/-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147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Programs, Approaches or Other Initiatives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(Max Score:  15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+3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130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Training on BOE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Approved HIB Policy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9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+3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130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Other Staff Instruction and Training Programs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15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12/15</a:t>
                      </a:r>
                      <a:endParaRPr b="1" sz="17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+-0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+4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/15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30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Curriculum &amp; Instruction on HIB Information &amp; Skills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6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p23"/>
          <p:cNvGraphicFramePr/>
          <p:nvPr/>
        </p:nvGraphicFramePr>
        <p:xfrm>
          <a:off x="4" y="-2215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{248BD26E-1C81-491A-8C7E-522B6D546A47}</a:tableStyleId>
              </a:tblPr>
              <a:tblGrid>
                <a:gridCol w="756125"/>
                <a:gridCol w="668925"/>
                <a:gridCol w="591175"/>
                <a:gridCol w="664925"/>
                <a:gridCol w="662400"/>
                <a:gridCol w="663625"/>
                <a:gridCol w="784350"/>
                <a:gridCol w="542900"/>
                <a:gridCol w="772300"/>
                <a:gridCol w="554950"/>
                <a:gridCol w="1074150"/>
                <a:gridCol w="1408175"/>
              </a:tblGrid>
              <a:tr h="888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Possible Points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+/-</a:t>
                      </a:r>
                      <a:endParaRPr b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+/-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+/-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947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Personnel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9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/9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160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School-Level HIB Incident Reporting Procedure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6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+-0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335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Investigative Procedure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12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12/12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11/12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12/12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/12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03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Reporting </a:t>
                      </a:r>
                      <a:endParaRPr b="1"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(Max Score:  6 points)</a:t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+2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+1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r>
                        <a:rPr b="1" lang="en" sz="12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/6</a:t>
                      </a:r>
                      <a:endParaRPr b="1" sz="12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i="1" lang="en" sz="1100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+0</a:t>
                      </a:r>
                      <a:endParaRPr i="1" sz="11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idx="4294967295" type="title"/>
          </p:nvPr>
        </p:nvSpPr>
        <p:spPr>
          <a:xfrm>
            <a:off x="311700" y="1361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HIB Self-Assessment (2023-24) Grade</a:t>
            </a:r>
            <a:endParaRPr b="1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24"/>
          <p:cNvSpPr txBox="1"/>
          <p:nvPr>
            <p:ph idx="4294967295" type="body"/>
          </p:nvPr>
        </p:nvSpPr>
        <p:spPr>
          <a:xfrm>
            <a:off x="749850" y="635825"/>
            <a:ext cx="7644300" cy="17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Self­ Assessment for Determining Grades under the Anti­ Bullying Bill of Rights Act </a:t>
            </a:r>
            <a:endParaRPr b="1" sz="2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8" name="Google Shape;128;p24"/>
          <p:cNvGraphicFramePr/>
          <p:nvPr/>
        </p:nvGraphicFramePr>
        <p:xfrm>
          <a:off x="952500" y="19547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{248BD26E-1C81-491A-8C7E-522B6D546A47}</a:tableStyleId>
              </a:tblPr>
              <a:tblGrid>
                <a:gridCol w="3581125"/>
                <a:gridCol w="365787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Year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Overall Score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2018-19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2019-20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2020-21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2021-22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2022-23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</a:t>
                      </a:r>
                      <a:r>
                        <a:rPr b="1" lang="en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r>
                        <a:rPr b="1" lang="en" sz="1400" u="none" cap="none" strike="noStrike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-2</a:t>
                      </a:r>
                      <a:r>
                        <a:rPr b="1" lang="en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>
                          <a:solidFill>
                            <a:srgbClr val="274E13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</a:t>
                      </a:r>
                      <a:endParaRPr b="1" sz="1400" u="none" cap="none" strike="noStrike">
                        <a:solidFill>
                          <a:srgbClr val="274E13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457200" y="314575"/>
            <a:ext cx="8229600" cy="46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you and if you have any questions regarding </a:t>
            </a:r>
            <a:endParaRPr b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presentation please do not hesitate </a:t>
            </a:r>
            <a:endParaRPr b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contact me at: </a:t>
            </a:r>
            <a:endParaRPr b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n" sz="2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fisher</a:t>
            </a:r>
            <a:r>
              <a:rPr b="1" lang="en" sz="2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@hainesport.k12.nj.us</a:t>
            </a:r>
            <a:r>
              <a:rPr b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" sz="2400">
                <a:solidFill>
                  <a:srgbClr val="000000"/>
                </a:solidFill>
              </a:rPr>
              <a:t>  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1" sz="2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b="1" i="1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4294967295" type="body"/>
          </p:nvPr>
        </p:nvSpPr>
        <p:spPr>
          <a:xfrm>
            <a:off x="457200" y="577550"/>
            <a:ext cx="8355600" cy="46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Climate Team led by School Counselors and Principal completes the self assessment 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Building results are reported to Anti-Bullying Coordinator 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is compiled and presented to Board of Education upon approval from building principals.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 Assessment results are entered onto the NJDOE website for final submission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Official release of grade report is posted on the district’s website once made available by the state.</a:t>
            </a:r>
            <a:r>
              <a:rPr b="1" lang="en" sz="25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2500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612300" y="123500"/>
            <a:ext cx="79194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8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for Determining and Submitting Scores </a:t>
            </a:r>
            <a:endParaRPr b="1" i="0" sz="2800" u="sng" cap="none" strike="noStrike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4294967295" type="body"/>
          </p:nvPr>
        </p:nvSpPr>
        <p:spPr>
          <a:xfrm>
            <a:off x="457200" y="577550"/>
            <a:ext cx="8355600" cy="46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each of the 8 indicators the following scores are determined: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3716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b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0 - does not meet requirement </a:t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b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1 - partially meets requirement </a:t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b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2 - meets requirement </a:t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500"/>
              <a:buFont typeface="Times New Roman"/>
              <a:buChar char="❏"/>
            </a:pPr>
            <a:r>
              <a:rPr b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3 - exceeds requirement </a:t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Overall score for </a:t>
            </a:r>
            <a:r>
              <a:rPr i="1" lang="en" sz="25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MEETING </a:t>
            </a:r>
            <a:r>
              <a:rPr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- 52 pts</a:t>
            </a:r>
            <a:endParaRPr i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500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i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Overall score for </a:t>
            </a:r>
            <a:r>
              <a:rPr i="1" lang="en" sz="24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EXCEEDING</a:t>
            </a:r>
            <a:r>
              <a:rPr i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requirement - 78 pts</a:t>
            </a:r>
            <a:endParaRPr i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612300" y="123500"/>
            <a:ext cx="79194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8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SCORING</a:t>
            </a:r>
            <a:endParaRPr b="1" i="0" sz="2800" u="sng" cap="none" strike="noStrike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00400" y="1678275"/>
            <a:ext cx="2287225" cy="132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idx="4294967295" type="body"/>
          </p:nvPr>
        </p:nvSpPr>
        <p:spPr>
          <a:xfrm>
            <a:off x="457200" y="650000"/>
            <a:ext cx="8355600" cy="37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school self-assessments measure various areas of HIB policy, including: 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HIB Programs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Approaches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Initiatives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</a:t>
            </a:r>
            <a:endParaRPr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Comprised of 8 HIB Core Elements that determine the grade report in that given area….</a:t>
            </a:r>
            <a:endParaRPr b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2061300" y="123500"/>
            <a:ext cx="50214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800" u="sng" cap="none" strike="noStrike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Self Assessment?</a:t>
            </a:r>
            <a:endParaRPr b="1" i="0" sz="2800" u="sng" cap="none" strike="noStrike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9351" y="1359188"/>
            <a:ext cx="2379050" cy="237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131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 #1							Element #2</a:t>
            </a:r>
            <a:endParaRPr b="1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" sz="22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Program, Approach, Initiatives		Training on HIB policy</a:t>
            </a:r>
            <a:endParaRPr b="1" sz="22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94672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Programs, Approaches, Initiatives are established, implemented and documented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No Place For Hate, Second Step, PBIS, Week of Respect, MS Mid-Year Event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Programs, Approaches, Initiatives are established to prevent and address HIB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The School Climate Team has examined data for identifying patterns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▶ </a:t>
            </a:r>
            <a:r>
              <a:rPr b="1" lang="en">
                <a:highlight>
                  <a:srgbClr val="B6D7A8"/>
                </a:highlight>
              </a:rPr>
              <a:t>Strauss Esmay - HIB Parent Info Night</a:t>
            </a:r>
            <a:endParaRPr b="1">
              <a:highlight>
                <a:srgbClr val="B6D7A8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Meets All Requirements Score: 10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Hainesport Score: 15/15  (no change)</a:t>
            </a:r>
            <a:endParaRPr b="1"/>
          </a:p>
        </p:txBody>
      </p:sp>
      <p:sp>
        <p:nvSpPr>
          <p:cNvPr id="82" name="Google Shape;82;p17"/>
          <p:cNvSpPr txBox="1"/>
          <p:nvPr>
            <p:ph idx="2" type="body"/>
          </p:nvPr>
        </p:nvSpPr>
        <p:spPr>
          <a:xfrm>
            <a:off x="4832400" y="94672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All School Employees and Service Providers are given training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Training includes HIB prevention, protected classes, and distinguishing characteristics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Students are provided with training opportunities regarding the school’s policy and reporting protocols.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6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9/9  (no change)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131125"/>
            <a:ext cx="8683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 #3							Element #4</a:t>
            </a:r>
            <a:endParaRPr b="1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b="1" lang="en" sz="21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taff Instruction &amp; Training	</a:t>
            </a:r>
            <a:r>
              <a:rPr b="1" lang="en" sz="21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Curriculum &amp; </a:t>
            </a:r>
            <a:r>
              <a:rPr b="1" lang="en" sz="21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Instruction</a:t>
            </a:r>
            <a:r>
              <a:rPr b="1" lang="en" sz="21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HIB</a:t>
            </a:r>
            <a:endParaRPr b="1" sz="21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Teaching Staff completes 2 hours of Suicide Prevention training and HIB Prevention Training within a 5-year PD period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The School Climate Team is permitted to attend training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School leaders receive information regarding prevention of HIB included in training on school ethics, school law, and school governance.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10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14/15  (no change)</a:t>
            </a:r>
            <a:endParaRPr/>
          </a:p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We provide ongoing, age-appropriate instruction on HIB prevention through our school counselors classroom lessons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We observed the “Week of Respect”, PBIS, Second Step lessons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We continue designation of No Place For Hate school through the ADL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4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6/6  (no change)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5500" y="3509999"/>
            <a:ext cx="1116900" cy="116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131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 #5							Element #6</a:t>
            </a:r>
            <a:endParaRPr b="1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HIB Personnel					</a:t>
            </a:r>
            <a:r>
              <a:rPr b="1" lang="en" sz="19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School-level HIB Incident Reporting</a:t>
            </a:r>
            <a:endParaRPr b="1" sz="19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A School ABS (Anti-Bullying Specialist) is appointed .  Our 22-23 Team consisted of: Nicole Orangers, Morgan Barnett, and Jennifer Humes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The ABC (Anti-Bullying Coordinator) meets with the ABS at least 2x/year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The School Climate Team meets at least 2x/year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6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9/9  (no change)</a:t>
            </a:r>
            <a:endParaRPr/>
          </a:p>
        </p:txBody>
      </p:sp>
      <p:sp>
        <p:nvSpPr>
          <p:cNvPr id="97" name="Google Shape;97;p1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District regulations for how to report HIB are in place throughout the school and online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District protocols are followed when new information is receiving on a prior HIB report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4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6/6  (no change)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131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 #7							Element #8</a:t>
            </a:r>
            <a:endParaRPr b="1" u="sng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HIB Investigation Procedure	</a:t>
            </a:r>
            <a:r>
              <a:rPr b="1" lang="en" sz="22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HIB Reporting</a:t>
            </a:r>
            <a:endParaRPr b="1" sz="22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Notification is sent to parents of all parties – alleged offenders and alleged victims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An investigation is completed within 10 school days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A written report is prepared for every HIB report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Results of the investigation are reported to the principal and superintendent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12/12  (no change)</a:t>
            </a:r>
            <a:endParaRPr/>
          </a:p>
        </p:txBody>
      </p:sp>
      <p:sp>
        <p:nvSpPr>
          <p:cNvPr id="104" name="Google Shape;104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All confirmed HIB violations and investigations are reported through the SSDS (Student Safety Data System)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▶ The school’s website has posted previous Self Assessment Reports once the official grade is received from the NJDOE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Meets All Requirements Score: 4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Hainesport Score: 6/6  (no change)</a:t>
            </a:r>
            <a:endParaRPr/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43136" y="131125"/>
            <a:ext cx="1327238" cy="102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idx="4294967295" type="body"/>
          </p:nvPr>
        </p:nvSpPr>
        <p:spPr>
          <a:xfrm>
            <a:off x="457200" y="577550"/>
            <a:ext cx="8355600" cy="46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Overall score for </a:t>
            </a:r>
            <a:r>
              <a:rPr i="1" lang="en" sz="25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MEETING </a:t>
            </a:r>
            <a:r>
              <a:rPr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- 52 pts</a:t>
            </a:r>
            <a:endParaRPr i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i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Overall score for </a:t>
            </a:r>
            <a:r>
              <a:rPr i="1" lang="en" sz="24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EXCEEDING</a:t>
            </a:r>
            <a:r>
              <a:rPr i="1" lang="en" sz="24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requirement - 78 pts</a:t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Our Self Assessment Score: 77 </a:t>
            </a:r>
            <a:endParaRPr b="1" sz="28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 pt increase from 21-22 year)</a:t>
            </a:r>
            <a:endParaRPr i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23-24 Investigations Completed: 6 </a:t>
            </a:r>
            <a:r>
              <a:rPr i="1" lang="en" sz="23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 decrease)</a:t>
            </a:r>
            <a:endParaRPr i="1" sz="23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r>
            <a:r>
              <a:rPr b="1" i="1" lang="en" sz="250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-24 HIB Confirmed: 5  </a:t>
            </a:r>
            <a:endParaRPr b="1" i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i="1" sz="240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21"/>
          <p:cNvSpPr txBox="1"/>
          <p:nvPr/>
        </p:nvSpPr>
        <p:spPr>
          <a:xfrm>
            <a:off x="612300" y="123500"/>
            <a:ext cx="79194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800" u="sng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2023-2024 RECAP</a:t>
            </a:r>
            <a:endParaRPr b="1" i="0" sz="2800" u="sng" cap="none" strike="noStrike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