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Roboto"/>
      <p:regular r:id="rId13"/>
      <p:bold r:id="rId14"/>
      <p:italic r:id="rId15"/>
      <p:boldItalic r:id="rId16"/>
    </p:embeddedFont>
    <p:embeddedFont>
      <p:font typeface="Bree Serif"/>
      <p:regular r:id="rId17"/>
    </p:embeddedFont>
    <p:embeddedFont>
      <p:font typeface="Merriweather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69C54CF-2F0E-4A4C-912F-75281C748B08}">
  <a:tblStyle styleId="{769C54CF-2F0E-4A4C-912F-75281C748B08}" styleName="Table_0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83FB5847-E559-49E2-940A-4E8587764864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erriweather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Merriweather-boldItalic.fntdata"/><Relationship Id="rId13" Type="http://schemas.openxmlformats.org/officeDocument/2006/relationships/font" Target="fonts/Roboto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italic.fntdata"/><Relationship Id="rId14" Type="http://schemas.openxmlformats.org/officeDocument/2006/relationships/font" Target="fonts/Roboto-bold.fntdata"/><Relationship Id="rId17" Type="http://schemas.openxmlformats.org/officeDocument/2006/relationships/font" Target="fonts/BreeSerif-regular.fntdata"/><Relationship Id="rId16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Merriweather-bold.fntdata"/><Relationship Id="rId6" Type="http://schemas.openxmlformats.org/officeDocument/2006/relationships/slide" Target="slides/slide1.xml"/><Relationship Id="rId18" Type="http://schemas.openxmlformats.org/officeDocument/2006/relationships/font" Target="fonts/Merriweather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" name="Google Shape;6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9" name="Google Shape;6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5" name="Google Shape;7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1" name="Google Shape;8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8" name="Google Shape;8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0" y="4369000"/>
            <a:ext cx="9144000" cy="774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11"/>
          <p:cNvSpPr txBox="1"/>
          <p:nvPr>
            <p:ph idx="1" type="body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Merriweather"/>
              <a:buNone/>
              <a:defRPr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/>
        </p:txBody>
      </p:sp>
      <p:sp>
        <p:nvSpPr>
          <p:cNvPr id="55" name="Google Shape;55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/>
          <p:nvPr>
            <p:ph hasCustomPrompt="1" type="title"/>
          </p:nvPr>
        </p:nvSpPr>
        <p:spPr>
          <a:xfrm>
            <a:off x="311750" y="831175"/>
            <a:ext cx="5334900" cy="1244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2"/>
          <p:cNvSpPr txBox="1"/>
          <p:nvPr>
            <p:ph idx="1" type="body"/>
          </p:nvPr>
        </p:nvSpPr>
        <p:spPr>
          <a:xfrm>
            <a:off x="311700" y="2121425"/>
            <a:ext cx="53349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59" name="Google Shape;5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/>
          <p:nvPr/>
        </p:nvSpPr>
        <p:spPr>
          <a:xfrm>
            <a:off x="-125" y="0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3" name="Google Shape;13;p3"/>
          <p:cNvSpPr txBox="1"/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4" name="Google Shape;14;p3"/>
          <p:cNvSpPr txBox="1"/>
          <p:nvPr>
            <p:ph idx="1" type="subTitle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>
            <a:off x="0" y="48099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8" name="Google Shape;18;p4"/>
          <p:cNvSpPr/>
          <p:nvPr/>
        </p:nvSpPr>
        <p:spPr>
          <a:xfrm>
            <a:off x="0" y="0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0" y="0"/>
            <a:ext cx="4314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5"/>
          <p:cNvSpPr/>
          <p:nvPr/>
        </p:nvSpPr>
        <p:spPr>
          <a:xfrm>
            <a:off x="0" y="44125"/>
            <a:ext cx="4313625" cy="4399375"/>
          </a:xfrm>
          <a:custGeom>
            <a:rect b="b" l="l" r="r" t="t"/>
            <a:pathLst>
              <a:path extrusionOk="0" h="175975" w="172545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4" name="Google Shape;24;p5"/>
          <p:cNvSpPr/>
          <p:nvPr/>
        </p:nvSpPr>
        <p:spPr>
          <a:xfrm>
            <a:off x="-125" y="0"/>
            <a:ext cx="4316900" cy="4395600"/>
          </a:xfrm>
          <a:custGeom>
            <a:rect b="b" l="l" r="r" t="t"/>
            <a:pathLst>
              <a:path extrusionOk="0" h="175824" w="172676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25" name="Google Shape;25;p5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6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7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7" name="Google Shape;37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/>
          <p:nvPr/>
        </p:nvSpPr>
        <p:spPr>
          <a:xfrm>
            <a:off x="0" y="0"/>
            <a:ext cx="37644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8"/>
          <p:cNvSpPr txBox="1"/>
          <p:nvPr>
            <p:ph type="title"/>
          </p:nvPr>
        </p:nvSpPr>
        <p:spPr>
          <a:xfrm>
            <a:off x="311725" y="500925"/>
            <a:ext cx="3127500" cy="182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Google Shape;41;p8"/>
          <p:cNvSpPr txBox="1"/>
          <p:nvPr>
            <p:ph idx="1" type="body"/>
          </p:nvPr>
        </p:nvSpPr>
        <p:spPr>
          <a:xfrm>
            <a:off x="311700" y="2390650"/>
            <a:ext cx="3127500" cy="229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 txBox="1"/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10"/>
          <p:cNvSpPr txBox="1"/>
          <p:nvPr>
            <p:ph type="title"/>
          </p:nvPr>
        </p:nvSpPr>
        <p:spPr>
          <a:xfrm>
            <a:off x="311300" y="500925"/>
            <a:ext cx="3704400" cy="204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9" name="Google Shape;49;p10"/>
          <p:cNvSpPr txBox="1"/>
          <p:nvPr>
            <p:ph idx="1" type="subTitle"/>
          </p:nvPr>
        </p:nvSpPr>
        <p:spPr>
          <a:xfrm>
            <a:off x="304800" y="2626725"/>
            <a:ext cx="3704400" cy="92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50" name="Google Shape;50;p10"/>
          <p:cNvSpPr txBox="1"/>
          <p:nvPr>
            <p:ph idx="2" type="body"/>
          </p:nvPr>
        </p:nvSpPr>
        <p:spPr>
          <a:xfrm>
            <a:off x="4879025" y="500925"/>
            <a:ext cx="3954000" cy="41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radig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b="0" i="0" sz="2800" u="none" cap="none" strike="noStrike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b="0" i="0" sz="2800" u="none" cap="none" strike="noStrike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b="0" i="0" sz="2800" u="none" cap="none" strike="noStrike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b="0" i="0" sz="2800" u="none" cap="none" strike="noStrike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b="0" i="0" sz="2800" u="none" cap="none" strike="noStrike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b="0" i="0" sz="2800" u="none" cap="none" strike="noStrike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b="0" i="0" sz="2800" u="none" cap="none" strike="noStrike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b="0" i="0" sz="2800" u="none" cap="none" strike="noStrike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b="0" i="0" sz="2800" u="none" cap="none" strike="noStrike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Roboto"/>
              <a:buChar char="●"/>
              <a:defRPr b="0" i="0" sz="13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9845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b="0" i="0" sz="11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29845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b="0" i="0" sz="11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29845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b="0" i="0" sz="11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29845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b="0" i="0" sz="11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29845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b="0" i="0" sz="11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29845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b="0" i="0" sz="11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29845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b="0" i="0" sz="11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29845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b="0" i="0" sz="11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2000">
        <p14:flip dir="l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3C47D"/>
        </a:soli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"/>
          <p:cNvSpPr txBox="1"/>
          <p:nvPr/>
        </p:nvSpPr>
        <p:spPr>
          <a:xfrm>
            <a:off x="128275" y="4545150"/>
            <a:ext cx="8870100" cy="46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b="1" i="1" lang="en" sz="13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Pursuant to N.J.S.A. 18A:17-46 and in accordance with the provisions of N.J.S.A. 18A:17-46 and N.J.A.C. 6A:16-5.3.</a:t>
            </a:r>
            <a:endParaRPr b="0" i="1" sz="13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678425" y="0"/>
            <a:ext cx="7920300" cy="16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" sz="3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 SAFETY DATA REPORT for REPORTING PERIOD #</a:t>
            </a:r>
            <a:r>
              <a:rPr b="1" lang="en" sz="3000"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1" i="0" lang="en" sz="3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of</a:t>
            </a:r>
            <a:endParaRPr b="1" i="0" sz="3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" sz="3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S.Y. (</a:t>
            </a:r>
            <a:r>
              <a:rPr b="1" i="0" lang="en" sz="3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</a:t>
            </a:r>
            <a:r>
              <a:rPr b="1" lang="en" sz="3000"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b="1" i="0" lang="en" sz="3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-202</a:t>
            </a:r>
            <a:r>
              <a:rPr b="1" lang="en" sz="3000"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r>
              <a:rPr b="1" i="0" lang="en" sz="3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b="1" i="0" sz="3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t/>
            </a:r>
            <a:endParaRPr b="0" i="0" sz="3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1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1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1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1343850" y="1421100"/>
            <a:ext cx="6456300" cy="230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" sz="3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Hainesport Township School District</a:t>
            </a:r>
            <a:endParaRPr b="0" i="0" sz="3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1" lang="en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Presented</a:t>
            </a:r>
            <a:endParaRPr b="0" i="1" sz="2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3000">
                <a:latin typeface="Times New Roman"/>
                <a:ea typeface="Times New Roman"/>
                <a:cs typeface="Times New Roman"/>
                <a:sym typeface="Times New Roman"/>
              </a:rPr>
              <a:t>August</a:t>
            </a:r>
            <a:r>
              <a:rPr lang="en" sz="3000">
                <a:latin typeface="Times New Roman"/>
                <a:ea typeface="Times New Roman"/>
                <a:cs typeface="Times New Roman"/>
                <a:sym typeface="Times New Roman"/>
              </a:rPr>
              <a:t> 20</a:t>
            </a:r>
            <a:r>
              <a:rPr b="0" i="0" lang="en" sz="3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202</a:t>
            </a:r>
            <a:r>
              <a:rPr lang="en" sz="3000"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endParaRPr b="0" i="0" sz="3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1" lang="en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By</a:t>
            </a:r>
            <a:endParaRPr b="0" i="1" sz="2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" sz="3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Mr. Ramon Santiago Jr.</a:t>
            </a:r>
            <a:endParaRPr b="0" i="0" sz="3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Principal of Grades 5-8/Curriculum and Instruction</a:t>
            </a:r>
            <a:endParaRPr b="0" i="0" sz="2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3C47D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/>
          <p:nvPr/>
        </p:nvSpPr>
        <p:spPr>
          <a:xfrm>
            <a:off x="1795050" y="269350"/>
            <a:ext cx="5542200" cy="11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Presentation Requirements </a:t>
            </a:r>
            <a:endParaRPr b="1" i="0" sz="2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t/>
            </a:r>
            <a:endParaRPr b="1" i="0" sz="3000" u="sng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1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4"/>
          <p:cNvSpPr txBox="1"/>
          <p:nvPr/>
        </p:nvSpPr>
        <p:spPr>
          <a:xfrm>
            <a:off x="387300" y="876950"/>
            <a:ext cx="8369400" cy="384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❏"/>
            </a:pPr>
            <a:r>
              <a:rPr b="0" i="0" lang="en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Information/Data must be presented:</a:t>
            </a:r>
            <a:endParaRPr b="0" i="0" sz="2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❏"/>
            </a:pPr>
            <a:r>
              <a:rPr b="0" i="0" lang="en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Two times each school year</a:t>
            </a:r>
            <a:endParaRPr b="0" i="0" sz="2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❏"/>
            </a:pPr>
            <a:r>
              <a:rPr b="0" i="0" lang="en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Between September 1 and December 31</a:t>
            </a:r>
            <a:endParaRPr b="0" i="0" sz="2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❏"/>
            </a:pPr>
            <a:r>
              <a:rPr b="0" i="0" lang="en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Between January 1 and June 30</a:t>
            </a:r>
            <a:endParaRPr b="0" i="0" sz="2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❏"/>
            </a:pPr>
            <a:r>
              <a:rPr b="0" i="0" lang="en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 public hearing held pursuant to N.J.S.A. 18A:17-46,</a:t>
            </a:r>
            <a:endParaRPr b="0" i="0" sz="2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❏"/>
            </a:pPr>
            <a:r>
              <a:rPr b="0" i="0" lang="en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Superintendent or designee shall report to the Board </a:t>
            </a:r>
            <a:endParaRPr b="0" i="0" sz="2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❏"/>
            </a:pPr>
            <a:r>
              <a:rPr b="0" i="0" lang="en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acts of violence, vandalism, harassment/intimidation/bullying, &amp; incidents of alcohol &amp; other drug abuse </a:t>
            </a:r>
            <a:endParaRPr b="0" i="0" sz="2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❏"/>
            </a:pPr>
            <a:r>
              <a:rPr b="0" i="0" lang="en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Occurred during the previous reporting period in accordance with the provisions of N.J.S.A. 18A:17-46 and N.J.A.C. 6A:16-5.3. </a:t>
            </a:r>
            <a:endParaRPr b="0" i="0" sz="2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3C47D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 txBox="1"/>
          <p:nvPr/>
        </p:nvSpPr>
        <p:spPr>
          <a:xfrm>
            <a:off x="1795050" y="269350"/>
            <a:ext cx="5542200" cy="11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Reporting Periods </a:t>
            </a:r>
            <a:endParaRPr b="1" i="0" sz="2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t/>
            </a:r>
            <a:endParaRPr b="1" i="0" sz="3000" u="sng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1" sz="1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8" name="Google Shape;78;p15"/>
          <p:cNvSpPr txBox="1"/>
          <p:nvPr/>
        </p:nvSpPr>
        <p:spPr>
          <a:xfrm>
            <a:off x="387300" y="1141825"/>
            <a:ext cx="8369400" cy="34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marR="1099185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❏"/>
            </a:pPr>
            <a:r>
              <a:rPr b="0" i="0" lang="en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the purpose of Student Safety Data Reporting </a:t>
            </a:r>
            <a:endParaRPr b="0" i="0" sz="2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1099185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1" marL="914400" marR="1099185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❏"/>
            </a:pPr>
            <a:r>
              <a:rPr b="0" i="0" lang="en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Each School Year has (2) Reporting Periods:</a:t>
            </a:r>
            <a:endParaRPr b="0" i="0" sz="2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marR="1099185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2" marL="1371600" marR="1099185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❏"/>
            </a:pPr>
            <a:r>
              <a:rPr b="0" i="0" lang="en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Reporting Period #1 </a:t>
            </a:r>
            <a:endParaRPr b="0" i="0" sz="2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3" marL="1828800" marR="1099185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❏"/>
            </a:pPr>
            <a:r>
              <a:rPr b="0" i="0" lang="en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July 1 - December 31, 202</a:t>
            </a:r>
            <a:r>
              <a:rPr lang="en" sz="2000"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endParaRPr b="0" i="0" sz="2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371600" marR="1099185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2" marL="1371600" marR="1099185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❏"/>
            </a:pPr>
            <a:r>
              <a:rPr b="0" i="0" lang="en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Reporting Period #2</a:t>
            </a:r>
            <a:endParaRPr b="0" i="0" sz="2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3" marL="1828800" marR="1099185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❏"/>
            </a:pPr>
            <a:r>
              <a:rPr b="0" i="0" lang="en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January 1 - June 30, 202</a:t>
            </a:r>
            <a:r>
              <a:rPr lang="en" sz="2000"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endParaRPr b="0" i="0" sz="2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3C47D"/>
        </a:soli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/>
          <p:nvPr/>
        </p:nvSpPr>
        <p:spPr>
          <a:xfrm>
            <a:off x="1795050" y="269350"/>
            <a:ext cx="5542200" cy="96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In-House Reporting vs. State Reporting</a:t>
            </a:r>
            <a:endParaRPr b="1" i="0" sz="2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t/>
            </a:r>
            <a:endParaRPr b="1" i="0" sz="3000" u="sng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1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6"/>
          <p:cNvSpPr txBox="1"/>
          <p:nvPr/>
        </p:nvSpPr>
        <p:spPr>
          <a:xfrm>
            <a:off x="128275" y="1304175"/>
            <a:ext cx="4405500" cy="33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sng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In-House Reporting Component</a:t>
            </a:r>
            <a:endParaRPr b="0" i="0" sz="1800" u="sng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reported violations of the Student Code of Conduct are investigated w/ proper due process.</a:t>
            </a:r>
            <a:endParaRPr b="0" i="0" sz="18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 the investigation substantiates a violation, appropriate consequences, interventions are given.</a:t>
            </a:r>
            <a:endParaRPr b="0" i="0" sz="18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Violations are then entered into the Discipline Log of our Student Information System.</a:t>
            </a:r>
            <a:endParaRPr b="0" i="0" sz="18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FFFFFF"/>
              </a:solidFill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4855825" y="1230550"/>
            <a:ext cx="4155300" cy="30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sng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State Reporting Component</a:t>
            </a:r>
            <a:endParaRPr b="0" i="0" sz="1800" u="sng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(If warranted)</a:t>
            </a:r>
            <a:endParaRPr b="0" i="0" sz="18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the event a substantiated violation of the Student Code of Conduct meets a</a:t>
            </a:r>
            <a:endParaRPr b="0" i="0" sz="18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State Definition of Violence and Vandalism Incident  then it must be reported to the NJDOE via Student Safety Data System Reporting System formerly EVVRS. </a:t>
            </a:r>
            <a:endParaRPr b="0" i="0" sz="1800" u="sng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3C47D"/>
        </a:solid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/>
        </p:nvSpPr>
        <p:spPr>
          <a:xfrm>
            <a:off x="1795050" y="269350"/>
            <a:ext cx="5542200" cy="96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Student Safety Data Report </a:t>
            </a:r>
            <a:endParaRPr b="1" i="0" sz="28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Incident Categories</a:t>
            </a:r>
            <a:endParaRPr b="0" i="0" sz="2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t/>
            </a:r>
            <a:endParaRPr b="1" i="0" sz="3000" u="sng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1" sz="1400" u="none" cap="none" strike="noStrike">
              <a:solidFill>
                <a:srgbClr val="53FF90"/>
              </a:solidFill>
              <a:highlight>
                <a:srgbClr val="0000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1" name="Google Shape;91;p17"/>
          <p:cNvGraphicFramePr/>
          <p:nvPr/>
        </p:nvGraphicFramePr>
        <p:xfrm>
          <a:off x="2392050" y="15704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{769C54CF-2F0E-4A4C-912F-75281C748B08}</a:tableStyleId>
              </a:tblPr>
              <a:tblGrid>
                <a:gridCol w="1903200"/>
              </a:tblGrid>
              <a:tr h="388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Vandalism</a:t>
                      </a:r>
                      <a:endParaRPr sz="1400" u="none" cap="none" strike="noStrike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19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Arson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19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Burglary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19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Damage to Property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19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Fireworks Offense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6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Fire Alarm Offense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6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Theft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6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Fake Bomb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6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Bomb Threat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6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Trespassing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92" name="Google Shape;92;p17"/>
          <p:cNvGraphicFramePr/>
          <p:nvPr/>
        </p:nvGraphicFramePr>
        <p:xfrm>
          <a:off x="4438600" y="15737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{769C54CF-2F0E-4A4C-912F-75281C748B08}</a:tableStyleId>
              </a:tblPr>
              <a:tblGrid>
                <a:gridCol w="2838650"/>
              </a:tblGrid>
              <a:tr h="451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Weapons </a:t>
                      </a:r>
                      <a:endParaRPr sz="1400" u="none" cap="none" strike="noStrike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13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Explosive Device (detonated)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4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Explosive Device (not detonated)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01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Possession of Firearm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8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Firearm used in Offense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8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Other Weapon used in Offense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8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Possession of other Weapon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8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Sale/Distribution of Weapon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93" name="Google Shape;93;p17"/>
          <p:cNvGraphicFramePr/>
          <p:nvPr/>
        </p:nvGraphicFramePr>
        <p:xfrm>
          <a:off x="7411975" y="15704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{769C54CF-2F0E-4A4C-912F-75281C748B08}</a:tableStyleId>
              </a:tblPr>
              <a:tblGrid>
                <a:gridCol w="1513250"/>
              </a:tblGrid>
              <a:tr h="4652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Substance Abuse</a:t>
                      </a:r>
                      <a:endParaRPr sz="1400" u="none" cap="none" strike="noStrike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60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Use Confirmed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62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Possession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59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Distribution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94" name="Google Shape;94;p17"/>
          <p:cNvGraphicFramePr/>
          <p:nvPr/>
        </p:nvGraphicFramePr>
        <p:xfrm>
          <a:off x="79200" y="1579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{83FB5847-E559-49E2-940A-4E8587764864}</a:tableStyleId>
              </a:tblPr>
              <a:tblGrid>
                <a:gridCol w="1394325"/>
                <a:gridCol w="788950"/>
              </a:tblGrid>
              <a:tr h="42280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Violence</a:t>
                      </a:r>
                      <a:endParaRPr sz="1400" u="none" cap="none" strike="noStrike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4595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Assault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4595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Fight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4595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Robbery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0017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Extortion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0017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Sex Offense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0017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Criminal Threat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0017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Threat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30017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Kidnapping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3C47D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/>
          <p:nvPr/>
        </p:nvSpPr>
        <p:spPr>
          <a:xfrm>
            <a:off x="1293300" y="167600"/>
            <a:ext cx="6557400" cy="12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Reporting Period #</a:t>
            </a:r>
            <a:r>
              <a:rPr b="1" lang="en" sz="2600"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endParaRPr b="1" i="0" sz="26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" sz="2600">
                <a:latin typeface="Times New Roman"/>
                <a:ea typeface="Times New Roman"/>
                <a:cs typeface="Times New Roman"/>
                <a:sym typeface="Times New Roman"/>
              </a:rPr>
              <a:t>January</a:t>
            </a:r>
            <a:r>
              <a:rPr b="1" i="0" lang="en" sz="2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" sz="2600"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b="1" i="0" lang="en" sz="2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202</a:t>
            </a:r>
            <a:r>
              <a:rPr b="1" lang="en" sz="2600"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r>
              <a:rPr b="1" i="0" lang="en" sz="2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to </a:t>
            </a:r>
            <a:r>
              <a:rPr b="1" lang="en" sz="2600">
                <a:latin typeface="Times New Roman"/>
                <a:ea typeface="Times New Roman"/>
                <a:cs typeface="Times New Roman"/>
                <a:sym typeface="Times New Roman"/>
              </a:rPr>
              <a:t>June 30</a:t>
            </a:r>
            <a:r>
              <a:rPr b="1" i="0" lang="en" sz="2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202</a:t>
            </a:r>
            <a:r>
              <a:rPr b="1" lang="en" sz="2600"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endParaRPr b="0" i="0" sz="2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t/>
            </a:r>
            <a:endParaRPr b="1" i="0" sz="3000" u="sng" cap="none" strike="noStrike">
              <a:solidFill>
                <a:srgbClr val="53FF9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1" sz="1400" u="none" cap="none" strike="noStrike">
              <a:solidFill>
                <a:srgbClr val="53FF9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00" name="Google Shape;100;p18"/>
          <p:cNvGraphicFramePr/>
          <p:nvPr/>
        </p:nvGraphicFramePr>
        <p:xfrm>
          <a:off x="287888" y="14404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{769C54CF-2F0E-4A4C-912F-75281C748B08}</a:tableStyleId>
              </a:tblPr>
              <a:tblGrid>
                <a:gridCol w="1901175"/>
                <a:gridCol w="1460925"/>
                <a:gridCol w="1545525"/>
                <a:gridCol w="1989850"/>
                <a:gridCol w="1460925"/>
              </a:tblGrid>
              <a:tr h="726175"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lang="en" sz="21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Category</a:t>
                      </a:r>
                      <a:endParaRPr b="1" sz="2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b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lang="en" sz="21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# of </a:t>
                      </a:r>
                      <a:r>
                        <a:rPr b="1" lang="en" sz="21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Incidents</a:t>
                      </a:r>
                      <a:endParaRPr b="1" sz="21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483725"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" sz="20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Violence</a:t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</a:t>
                      </a:r>
                      <a:endParaRPr/>
                    </a:p>
                  </a:txBody>
                  <a:tcPr marT="19050" marB="19050" marR="28575" marL="28575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483725"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" sz="20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Vandalism</a:t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T="19050" marB="19050" marR="28575" marL="28575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483725"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" sz="20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Weapon</a:t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</a:t>
                      </a:r>
                      <a:endParaRPr/>
                    </a:p>
                  </a:txBody>
                  <a:tcPr marT="19050" marB="19050" marR="28575" marL="28575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483725"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" sz="20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Substance Abuse</a:t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</a:t>
                      </a:r>
                      <a:endParaRPr/>
                    </a:p>
                  </a:txBody>
                  <a:tcPr marT="19050" marB="19050" marR="28575" marL="28575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483725"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" sz="20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HIB (Confirmed)</a:t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</a:t>
                      </a:r>
                      <a:endParaRPr/>
                    </a:p>
                  </a:txBody>
                  <a:tcPr marT="19050" marB="19050" marR="28575" marL="28575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483725"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" sz="20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HIB (Alleged)</a:t>
                      </a:r>
                      <a:endParaRPr sz="2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10</a:t>
                      </a:r>
                      <a:endParaRPr/>
                    </a:p>
                  </a:txBody>
                  <a:tcPr marT="19050" marB="19050" marR="28575" marL="28575" anchor="ctr">
                    <a:lnL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3C47D"/>
        </a:solidFill>
      </p:bgPr>
    </p:bg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9"/>
          <p:cNvSpPr txBox="1"/>
          <p:nvPr/>
        </p:nvSpPr>
        <p:spPr>
          <a:xfrm>
            <a:off x="1484375" y="167600"/>
            <a:ext cx="6261600" cy="12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" sz="2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Year to Year</a:t>
            </a:r>
            <a:r>
              <a:rPr b="1" i="0" lang="en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1" i="0" sz="2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1" lang="en" sz="1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(10) year review of EVVRS/SSDS reporting</a:t>
            </a:r>
            <a:endParaRPr b="1" i="0" sz="24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t/>
            </a:r>
            <a:endParaRPr b="1" i="0" sz="3000" u="sng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1" sz="1400" u="none" cap="none" strike="noStrike">
              <a:solidFill>
                <a:srgbClr val="53FF9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06" name="Google Shape;106;p19"/>
          <p:cNvGraphicFramePr/>
          <p:nvPr/>
        </p:nvGraphicFramePr>
        <p:xfrm>
          <a:off x="402800" y="6564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{769C54CF-2F0E-4A4C-912F-75281C748B08}</a:tableStyleId>
              </a:tblPr>
              <a:tblGrid>
                <a:gridCol w="645800"/>
                <a:gridCol w="445200"/>
                <a:gridCol w="466075"/>
                <a:gridCol w="445200"/>
                <a:gridCol w="510525"/>
                <a:gridCol w="445200"/>
                <a:gridCol w="462050"/>
                <a:gridCol w="462050"/>
                <a:gridCol w="462050"/>
                <a:gridCol w="462050"/>
                <a:gridCol w="462050"/>
                <a:gridCol w="462050"/>
                <a:gridCol w="462050"/>
                <a:gridCol w="462050"/>
                <a:gridCol w="462050"/>
                <a:gridCol w="462050"/>
                <a:gridCol w="540700"/>
                <a:gridCol w="383475"/>
              </a:tblGrid>
              <a:tr h="252675">
                <a:tc gridSpan="11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i="1"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  <a:tc hMerge="1"/>
                <a:tc hMerge="1"/>
                <a:tc hMerge="1"/>
                <a:tc hMerge="1"/>
                <a:tc hMerge="1"/>
                <a:tc hMerge="1"/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i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i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i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1490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16-17 RP #1</a:t>
                      </a:r>
                      <a:endParaRPr b="1"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16-17 RP  #2</a:t>
                      </a:r>
                      <a:endParaRPr b="1"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17-18 RP#1</a:t>
                      </a:r>
                      <a:endParaRPr b="1"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17-18 RP#2</a:t>
                      </a:r>
                      <a:endParaRPr b="1"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18-19 RP#1</a:t>
                      </a:r>
                      <a:endParaRPr b="1"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b="1"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18-19 RP#2</a:t>
                      </a:r>
                      <a:endParaRPr b="1"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b="1"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19-20 RP#1</a:t>
                      </a:r>
                      <a:endParaRPr b="1"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b="1"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19-20 RP#2</a:t>
                      </a:r>
                      <a:endParaRPr b="1"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b="1"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20-21 RP#1</a:t>
                      </a:r>
                      <a:endParaRPr b="1"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20-21 RP#2</a:t>
                      </a:r>
                      <a:endParaRPr b="1"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21-22 RP#1</a:t>
                      </a:r>
                      <a:endParaRPr b="1"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21-22 RP#2</a:t>
                      </a:r>
                      <a:endParaRPr b="1"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22-23 RP#1</a:t>
                      </a:r>
                      <a:endParaRPr b="1"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22-23</a:t>
                      </a:r>
                      <a:endParaRPr b="1"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RP#2</a:t>
                      </a:r>
                      <a:endParaRPr b="1"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23-24 RP#1</a:t>
                      </a:r>
                      <a:endParaRPr b="1"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" sz="1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23-24 RP#2</a:t>
                      </a:r>
                      <a:endParaRPr b="1" sz="1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380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Violence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15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 b="1"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3</a:t>
                      </a:r>
                      <a:endParaRPr b="1" sz="12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4</a:t>
                      </a:r>
                      <a:endParaRPr b="1" sz="12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595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Vandalism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b="1"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1</a:t>
                      </a:r>
                      <a:endParaRPr b="1" sz="12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1</a:t>
                      </a:r>
                      <a:endParaRPr b="1" sz="12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380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Weapons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0</a:t>
                      </a:r>
                      <a:endParaRPr b="1" sz="12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0</a:t>
                      </a:r>
                      <a:endParaRPr b="1" sz="12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595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Substance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0</a:t>
                      </a:r>
                      <a:endParaRPr b="1" sz="12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0</a:t>
                      </a:r>
                      <a:endParaRPr b="1" sz="12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6492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HIB Confirmed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 b="1"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1</a:t>
                      </a:r>
                      <a:endParaRPr b="1" sz="12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4</a:t>
                      </a:r>
                      <a:endParaRPr b="1" sz="12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64925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HIB Alleged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N/A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N/A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N/A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N/A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N/A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 b="1"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 b="1"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3</a:t>
                      </a:r>
                      <a:endParaRPr b="1" sz="12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10</a:t>
                      </a:r>
                      <a:endParaRPr b="1" sz="12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radigm">
  <a:themeElements>
    <a:clrScheme name="Paradigm">
      <a:dk1>
        <a:srgbClr val="31394D"/>
      </a:dk1>
      <a:lt1>
        <a:srgbClr val="FFFFFF"/>
      </a:lt1>
      <a:dk2>
        <a:srgbClr val="666666"/>
      </a:dk2>
      <a:lt2>
        <a:srgbClr val="626B73"/>
      </a:lt2>
      <a:accent1>
        <a:srgbClr val="002F4A"/>
      </a:accent1>
      <a:accent2>
        <a:srgbClr val="D9C4B1"/>
      </a:accent2>
      <a:accent3>
        <a:srgbClr val="EDE3DA"/>
      </a:accent3>
      <a:accent4>
        <a:srgbClr val="B85741"/>
      </a:accent4>
      <a:accent5>
        <a:srgbClr val="009384"/>
      </a:accent5>
      <a:accent6>
        <a:srgbClr val="D0F6FF"/>
      </a:accent6>
      <a:hlink>
        <a:srgbClr val="009384"/>
      </a:hlink>
      <a:folHlink>
        <a:srgbClr val="00938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